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84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1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91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8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7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91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6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8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91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1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1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7E33-CEBD-44E9-95FD-375646F56B7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F2A4-A37A-4922-B7B9-E248B5436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84334"/>
              </p:ext>
            </p:extLst>
          </p:nvPr>
        </p:nvGraphicFramePr>
        <p:xfrm>
          <a:off x="469228" y="2619632"/>
          <a:ext cx="5993356" cy="5392071"/>
        </p:xfrm>
        <a:graphic>
          <a:graphicData uri="http://schemas.openxmlformats.org/drawingml/2006/table">
            <a:tbl>
              <a:tblPr firstCol="1" bandRow="1">
                <a:tableStyleId>{5940675A-B579-460E-94D1-54222C63F5DA}</a:tableStyleId>
              </a:tblPr>
              <a:tblGrid>
                <a:gridCol w="1632342">
                  <a:extLst>
                    <a:ext uri="{9D8B030D-6E8A-4147-A177-3AD203B41FA5}">
                      <a16:colId xmlns:a16="http://schemas.microsoft.com/office/drawing/2014/main" val="68172714"/>
                    </a:ext>
                  </a:extLst>
                </a:gridCol>
                <a:gridCol w="4361014">
                  <a:extLst>
                    <a:ext uri="{9D8B030D-6E8A-4147-A177-3AD203B41FA5}">
                      <a16:colId xmlns:a16="http://schemas.microsoft.com/office/drawing/2014/main" val="3778769029"/>
                    </a:ext>
                  </a:extLst>
                </a:gridCol>
              </a:tblGrid>
              <a:tr h="9738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提案事項</a:t>
                      </a:r>
                      <a:endParaRPr kumimoji="1" lang="en-US" altLang="ja-JP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製品名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359170"/>
                  </a:ext>
                </a:extLst>
              </a:tr>
              <a:tr h="6217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対象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（誰に向けたサービスかを記入）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8223405"/>
                  </a:ext>
                </a:extLst>
              </a:tr>
              <a:tr h="7773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8353629"/>
                  </a:ext>
                </a:extLst>
              </a:tr>
              <a:tr h="7773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内容の仕様</a:t>
                      </a:r>
                      <a:endParaRPr kumimoji="1" lang="en-US" altLang="ja-JP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根拠となる情報</a:t>
                      </a:r>
                      <a:endParaRPr kumimoji="1" lang="en-US" altLang="ja-JP" dirty="0" smtClean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9462044"/>
                  </a:ext>
                </a:extLst>
              </a:tr>
              <a:tr h="14535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熊谷市で何を実現したいですか</a:t>
                      </a:r>
                      <a:endParaRPr kumimoji="1" lang="en-US" altLang="ja-JP" dirty="0" smtClean="0"/>
                    </a:p>
                    <a:p>
                      <a:pPr algn="ctr"/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（時期・方法等具体的に記入）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9026095"/>
                  </a:ext>
                </a:extLst>
              </a:tr>
              <a:tr h="7773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市からの回答期限（希望）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763092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95018"/>
              </p:ext>
            </p:extLst>
          </p:nvPr>
        </p:nvGraphicFramePr>
        <p:xfrm>
          <a:off x="469228" y="1083284"/>
          <a:ext cx="5993356" cy="133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0860">
                  <a:extLst>
                    <a:ext uri="{9D8B030D-6E8A-4147-A177-3AD203B41FA5}">
                      <a16:colId xmlns:a16="http://schemas.microsoft.com/office/drawing/2014/main" val="3373938543"/>
                    </a:ext>
                  </a:extLst>
                </a:gridCol>
                <a:gridCol w="1944693">
                  <a:extLst>
                    <a:ext uri="{9D8B030D-6E8A-4147-A177-3AD203B41FA5}">
                      <a16:colId xmlns:a16="http://schemas.microsoft.com/office/drawing/2014/main" val="2036233034"/>
                    </a:ext>
                  </a:extLst>
                </a:gridCol>
                <a:gridCol w="2317803">
                  <a:extLst>
                    <a:ext uri="{9D8B030D-6E8A-4147-A177-3AD203B41FA5}">
                      <a16:colId xmlns:a16="http://schemas.microsoft.com/office/drawing/2014/main" val="3438891689"/>
                    </a:ext>
                  </a:extLst>
                </a:gridCol>
              </a:tblGrid>
              <a:tr h="3783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企業・団体等名称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969490"/>
                  </a:ext>
                </a:extLst>
              </a:tr>
              <a:tr h="3783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担当部署・役職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担当者氏名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連絡先・メールアドレス</a:t>
                      </a:r>
                      <a:endParaRPr kumimoji="1" lang="en-US" altLang="ja-JP" dirty="0" smtClean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24176"/>
                  </a:ext>
                </a:extLst>
              </a:tr>
              <a:tr h="291001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－　　　　－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107783"/>
                  </a:ext>
                </a:extLst>
              </a:tr>
              <a:tr h="2910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＠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551226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95662"/>
              </p:ext>
            </p:extLst>
          </p:nvPr>
        </p:nvGraphicFramePr>
        <p:xfrm>
          <a:off x="4040659" y="623548"/>
          <a:ext cx="242192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867">
                  <a:extLst>
                    <a:ext uri="{9D8B030D-6E8A-4147-A177-3AD203B41FA5}">
                      <a16:colId xmlns:a16="http://schemas.microsoft.com/office/drawing/2014/main" val="2400299201"/>
                    </a:ext>
                  </a:extLst>
                </a:gridCol>
                <a:gridCol w="1567058">
                  <a:extLst>
                    <a:ext uri="{9D8B030D-6E8A-4147-A177-3AD203B41FA5}">
                      <a16:colId xmlns:a16="http://schemas.microsoft.com/office/drawing/2014/main" val="2638283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連絡日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234748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107009"/>
              </p:ext>
            </p:extLst>
          </p:nvPr>
        </p:nvGraphicFramePr>
        <p:xfrm>
          <a:off x="469228" y="8353167"/>
          <a:ext cx="5993356" cy="1434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2342">
                  <a:extLst>
                    <a:ext uri="{9D8B030D-6E8A-4147-A177-3AD203B41FA5}">
                      <a16:colId xmlns:a16="http://schemas.microsoft.com/office/drawing/2014/main" val="1394378704"/>
                    </a:ext>
                  </a:extLst>
                </a:gridCol>
                <a:gridCol w="4361014">
                  <a:extLst>
                    <a:ext uri="{9D8B030D-6E8A-4147-A177-3AD203B41FA5}">
                      <a16:colId xmlns:a16="http://schemas.microsoft.com/office/drawing/2014/main" val="694044872"/>
                    </a:ext>
                  </a:extLst>
                </a:gridCol>
              </a:tblGrid>
              <a:tr h="455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報告課・報告者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課（氏名）　　　　内線（直通）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0320809"/>
                  </a:ext>
                </a:extLst>
              </a:tr>
              <a:tr h="9788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報告課の意見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9769121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4514" y="188799"/>
            <a:ext cx="5763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（熊谷市）暑さ</a:t>
            </a:r>
            <a:r>
              <a:rPr kumimoji="1" lang="ja-JP" altLang="en-US" b="1" dirty="0"/>
              <a:t>対策に関係</a:t>
            </a:r>
            <a:r>
              <a:rPr kumimoji="1" lang="ja-JP" altLang="en-US" b="1" dirty="0" smtClean="0"/>
              <a:t>する</a:t>
            </a:r>
            <a:r>
              <a:rPr kumimoji="1" lang="ja-JP" altLang="en-US" b="1" dirty="0"/>
              <a:t>企画</a:t>
            </a:r>
            <a:r>
              <a:rPr kumimoji="1" lang="ja-JP" altLang="en-US" b="1" dirty="0" smtClean="0"/>
              <a:t>提案シート</a:t>
            </a:r>
            <a:endParaRPr kumimoji="1" lang="ja-JP" altLang="en-US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3425827" y="4751086"/>
            <a:ext cx="283969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ja-JP" altLang="en-US" sz="1100" dirty="0"/>
              <a:t>（資料がある場合</a:t>
            </a:r>
            <a:r>
              <a:rPr kumimoji="1" lang="ja-JP" altLang="en-US" sz="1100" dirty="0" smtClean="0"/>
              <a:t>はご提供ください</a:t>
            </a:r>
            <a:r>
              <a:rPr kumimoji="1" lang="ja-JP" altLang="en-US" sz="1100" dirty="0"/>
              <a:t>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69228" y="8076344"/>
            <a:ext cx="28396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 smtClean="0"/>
              <a:t>熊谷市記入欄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55833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116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熊谷市役所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熊谷市役所</dc:creator>
  <cp:lastModifiedBy>熊谷市役所</cp:lastModifiedBy>
  <cp:revision>11</cp:revision>
  <cp:lastPrinted>2025-04-08T06:58:29Z</cp:lastPrinted>
  <dcterms:created xsi:type="dcterms:W3CDTF">2025-04-04T09:25:09Z</dcterms:created>
  <dcterms:modified xsi:type="dcterms:W3CDTF">2025-04-15T00:28:00Z</dcterms:modified>
</cp:coreProperties>
</file>